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91" r:id="rId1"/>
  </p:sldMasterIdLst>
  <p:notesMasterIdLst>
    <p:notesMasterId r:id="rId11"/>
  </p:notesMasterIdLst>
  <p:handoutMasterIdLst>
    <p:handoutMasterId r:id="rId12"/>
  </p:handoutMasterIdLst>
  <p:sldIdLst>
    <p:sldId id="2146847048" r:id="rId2"/>
    <p:sldId id="2146847069" r:id="rId3"/>
    <p:sldId id="2146847078" r:id="rId4"/>
    <p:sldId id="2146846795" r:id="rId5"/>
    <p:sldId id="2146847062" r:id="rId6"/>
    <p:sldId id="2146847089" r:id="rId7"/>
    <p:sldId id="2146847091" r:id="rId8"/>
    <p:sldId id="2146847054" r:id="rId9"/>
    <p:sldId id="2146846791" r:id="rId1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3"/>
      <p:bold r:id="rId14"/>
      <p:italic r:id="rId15"/>
      <p:boldItalic r:id="rId16"/>
    </p:embeddedFont>
    <p:embeddedFont>
      <p:font typeface="IBM Plex Sans Light" panose="020B0403050203000203" pitchFamily="34" charset="0"/>
      <p:regular r:id="rId17"/>
      <p:italic r:id="rId18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8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135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 Ligh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IBM Plex Sans Light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 Light"/>
      <a:buChar char="–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1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9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6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1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54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54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66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3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8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239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926" r:id="rId2"/>
    <p:sldLayoutId id="2147483935" r:id="rId3"/>
    <p:sldLayoutId id="2147483936" r:id="rId4"/>
    <p:sldLayoutId id="2147483937" r:id="rId5"/>
    <p:sldLayoutId id="2147483925" r:id="rId6"/>
    <p:sldLayoutId id="2147483924" r:id="rId7"/>
    <p:sldLayoutId id="2147483938" r:id="rId8"/>
    <p:sldLayoutId id="2147483939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33" r:id="rId40"/>
    <p:sldLayoutId id="2147483934" r:id="rId41"/>
    <p:sldLayoutId id="2147483923" r:id="rId42"/>
    <p:sldLayoutId id="2147483941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hyperlink" Target="https://ibm.box.com/s/2j6wnm44i615krsobkh9c4p2s8ztsh8q" TargetMode="Externa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hyperlink" Target="https://techzone.ibm.com/collection/platinum-demos-extending-business-automation-with-RPA" TargetMode="Externa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1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4.jpg"/><Relationship Id="rId5" Type="http://schemas.openxmlformats.org/officeDocument/2006/relationships/tags" Target="../tags/tag22.xml"/><Relationship Id="rId10" Type="http://schemas.openxmlformats.org/officeDocument/2006/relationships/image" Target="../media/image13.jp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14.jp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hyperlink" Target="https://www.ibm.com/docs/en/rpa/20.12?topic=commands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bm.com/docs/en/rpa/20.12?topic=using-robotic-process-automation" TargetMode="External"/><Relationship Id="rId5" Type="http://schemas.openxmlformats.org/officeDocument/2006/relationships/hyperlink" Target="https://www.ibm.com/docs/en/baw/20.x?topic=management-participating-in-processes" TargetMode="External"/><Relationship Id="rId4" Type="http://schemas.openxmlformats.org/officeDocument/2006/relationships/hyperlink" Target="https://www.ibm.com/docs/en/baw/20.x?topic=management-building-process-applic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2957EB19-7404-0245-BE19-789038684254}"/>
              </a:ext>
            </a:extLst>
          </p:cNvPr>
          <p:cNvSpPr txBox="1">
            <a:spLocks/>
          </p:cNvSpPr>
          <p:nvPr/>
        </p:nvSpPr>
        <p:spPr>
          <a:xfrm>
            <a:off x="266700" y="253999"/>
            <a:ext cx="3905628" cy="1181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Business Automation Demo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AD0B242-3213-8547-8C3F-3FF3BED0EB2C}"/>
              </a:ext>
            </a:extLst>
          </p:cNvPr>
          <p:cNvSpPr txBox="1">
            <a:spLocks/>
          </p:cNvSpPr>
          <p:nvPr/>
        </p:nvSpPr>
        <p:spPr>
          <a:xfrm>
            <a:off x="0" y="2272793"/>
            <a:ext cx="9144000" cy="143560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453253C-8EA9-B247-8830-64D0A0EDB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82" r="21250"/>
          <a:stretch/>
        </p:blipFill>
        <p:spPr>
          <a:xfrm>
            <a:off x="8375650" y="4495800"/>
            <a:ext cx="550847" cy="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8">
            <a:extLst>
              <a:ext uri="{FF2B5EF4-FFF2-40B4-BE49-F238E27FC236}">
                <a16:creationId xmlns:a16="http://schemas.microsoft.com/office/drawing/2014/main" id="{3B908D66-AA73-809C-3D58-2E6FAE69E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950565"/>
              </p:ext>
            </p:extLst>
          </p:nvPr>
        </p:nvGraphicFramePr>
        <p:xfrm>
          <a:off x="228665" y="692448"/>
          <a:ext cx="8705023" cy="3078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2935">
                  <a:extLst>
                    <a:ext uri="{9D8B030D-6E8A-4147-A177-3AD203B41FA5}">
                      <a16:colId xmlns:a16="http://schemas.microsoft.com/office/drawing/2014/main" val="843429630"/>
                    </a:ext>
                  </a:extLst>
                </a:gridCol>
                <a:gridCol w="6292088">
                  <a:extLst>
                    <a:ext uri="{9D8B030D-6E8A-4147-A177-3AD203B41FA5}">
                      <a16:colId xmlns:a16="http://schemas.microsoft.com/office/drawing/2014/main" val="50400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Purpose of this deck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deck is to be shown to customers to introduce and summarize the 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Extending business automation with RPA 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5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Scenario overview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demo uses an insurance policy quoting example to illustrate how Robotic Process Automation (RPA) can extend an existing Business Automation solution.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69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Product(s) in the demo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</a:t>
                      </a:r>
                      <a:endParaRPr lang="en-US" sz="11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9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Capabilities to be demonstrated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RPA bots; RPA chatbots; Workflow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21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Supported product version(s)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251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 Pak for Business Automation 21.0.2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51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IBM Technology Zone page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5"/>
                        </a:rPr>
                        <a:t>https://techzone.ibm.com/collection/platinum-demos-extending-business-automation-with-RPA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29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video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16"/>
                        </a:rPr>
                        <a:t>https://ibm.box.com/s/2j6wnm44i615krsobkh9c4p2s8ztsh8q</a:t>
                      </a:r>
                      <a:endParaRPr lang="en-US" sz="1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8034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algn="l" defTabSz="725139" rtl="0" eaLnBrk="1" latinLnBrk="0" hangingPunct="1"/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 components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66366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C2ADF-0A9C-374C-90E9-2A5628F1D410}"/>
              </a:ext>
            </a:extLst>
          </p:cNvPr>
          <p:cNvSpPr txBox="1"/>
          <p:nvPr/>
        </p:nvSpPr>
        <p:spPr>
          <a:xfrm>
            <a:off x="4343401" y="112971"/>
            <a:ext cx="4709807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REMOVE THIS SLIDE BEFORE PRESENTING TO CUSTOMERS</a:t>
            </a:r>
          </a:p>
        </p:txBody>
      </p:sp>
      <p:sp>
        <p:nvSpPr>
          <p:cNvPr id="63" name="Rectangle 4">
            <a:extLst>
              <a:ext uri="{FF2B5EF4-FFF2-40B4-BE49-F238E27FC236}">
                <a16:creationId xmlns:a16="http://schemas.microsoft.com/office/drawing/2014/main" id="{50F125EE-213F-2146-86C9-67DA0351F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85713" y="3669933"/>
            <a:ext cx="4498801" cy="133220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D8FFC309-9E38-9B45-86B9-5537D774F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77636" y="3669933"/>
            <a:ext cx="2285035" cy="1332206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28522613-5289-4C43-9B6B-F2E5296A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23791" y="3804386"/>
            <a:ext cx="2075688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(development environment)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578B0-5FB3-8E58-75A5-3FA72779F43F}"/>
              </a:ext>
            </a:extLst>
          </p:cNvPr>
          <p:cNvGrpSpPr/>
          <p:nvPr/>
        </p:nvGrpSpPr>
        <p:grpSpPr>
          <a:xfrm>
            <a:off x="2304335" y="4233281"/>
            <a:ext cx="1314601" cy="378344"/>
            <a:chOff x="2340671" y="4100932"/>
            <a:chExt cx="1314601" cy="378344"/>
          </a:xfrm>
        </p:grpSpPr>
        <p:sp>
          <p:nvSpPr>
            <p:cNvPr id="78" name="Rectangle 3">
              <a:extLst>
                <a:ext uri="{FF2B5EF4-FFF2-40B4-BE49-F238E27FC236}">
                  <a16:creationId xmlns:a16="http://schemas.microsoft.com/office/drawing/2014/main" id="{6516ADC5-BBF2-4548-A251-7DD5F815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034450" y="4100932"/>
              <a:ext cx="620822" cy="378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79" name="Rectangle 3">
              <a:extLst>
                <a:ext uri="{FF2B5EF4-FFF2-40B4-BE49-F238E27FC236}">
                  <a16:creationId xmlns:a16="http://schemas.microsoft.com/office/drawing/2014/main" id="{24B72296-16AF-A444-85C9-5910F06EE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340671" y="4100932"/>
              <a:ext cx="620822" cy="378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</p:grpSp>
      <p:sp>
        <p:nvSpPr>
          <p:cNvPr id="73" name="Rectangle 3">
            <a:extLst>
              <a:ext uri="{FF2B5EF4-FFF2-40B4-BE49-F238E27FC236}">
                <a16:creationId xmlns:a16="http://schemas.microsoft.com/office/drawing/2014/main" id="{BD98A115-410C-D040-97CD-0D889E06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8563" y="3802049"/>
            <a:ext cx="2075689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DACAEFA-4A9A-FB46-8C3F-E8ACA6DB1E96}"/>
              </a:ext>
            </a:extLst>
          </p:cNvPr>
          <p:cNvGrpSpPr/>
          <p:nvPr/>
        </p:nvGrpSpPr>
        <p:grpSpPr>
          <a:xfrm>
            <a:off x="4188853" y="4233116"/>
            <a:ext cx="1935108" cy="378509"/>
            <a:chOff x="-3655487" y="1766757"/>
            <a:chExt cx="2906774" cy="568568"/>
          </a:xfrm>
        </p:grpSpPr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14071E56-8647-B643-9E42-D4F75E5D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-2669105" y="1767006"/>
              <a:ext cx="934009" cy="5683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Workflow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4B2FF4DA-FF00-5F4B-9D63-627FCE14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3655487" y="1767000"/>
              <a:ext cx="932316" cy="568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authoring</a:t>
              </a:r>
            </a:p>
          </p:txBody>
        </p:sp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07D54D29-0284-9945-AF85-C81B96163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-1681028" y="1766757"/>
              <a:ext cx="932315" cy="5683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portal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8B10B26-48FB-A241-B267-0BF8F23B032A}"/>
              </a:ext>
            </a:extLst>
          </p:cNvPr>
          <p:cNvSpPr txBox="1"/>
          <p:nvPr/>
        </p:nvSpPr>
        <p:spPr>
          <a:xfrm>
            <a:off x="1785714" y="4781797"/>
            <a:ext cx="45069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Windows VMs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B49A23-4AB7-6A4F-8B1B-D2C275A94034}"/>
              </a:ext>
            </a:extLst>
          </p:cNvPr>
          <p:cNvSpPr txBox="1"/>
          <p:nvPr/>
        </p:nvSpPr>
        <p:spPr>
          <a:xfrm>
            <a:off x="6385758" y="4781797"/>
            <a:ext cx="22769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kern="0" dirty="0">
                <a:latin typeface="Arial" panose="020B0604020202020204" pitchFamily="34" charset="0"/>
                <a:cs typeface="Arial" panose="020B0604020202020204" pitchFamily="34" charset="0"/>
              </a:rPr>
              <a:t>RPA SaaS tenant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B5CE96-4E80-2041-B2BD-20A7E40E5504}"/>
              </a:ext>
            </a:extLst>
          </p:cNvPr>
          <p:cNvSpPr txBox="1"/>
          <p:nvPr/>
        </p:nvSpPr>
        <p:spPr>
          <a:xfrm>
            <a:off x="1785712" y="3452317"/>
            <a:ext cx="4498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IBM TechZone-provided environment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C46093-97AD-B448-A954-CE8578D62DE2}"/>
              </a:ext>
            </a:extLst>
          </p:cNvPr>
          <p:cNvSpPr txBox="1"/>
          <p:nvPr/>
        </p:nvSpPr>
        <p:spPr>
          <a:xfrm>
            <a:off x="6377633" y="3452317"/>
            <a:ext cx="22850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800" b="1" kern="0" dirty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  <p:sp>
        <p:nvSpPr>
          <p:cNvPr id="85" name="Rectangle 3">
            <a:extLst>
              <a:ext uri="{FF2B5EF4-FFF2-40B4-BE49-F238E27FC236}">
                <a16:creationId xmlns:a16="http://schemas.microsoft.com/office/drawing/2014/main" id="{EB278F99-4028-0F4B-9917-1DDFB622B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482309" y="3802049"/>
            <a:ext cx="2075688" cy="957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t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indent="0" algn="ctr" defTabSz="914400" fontAlgn="base"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br>
              <a:rPr lang="en-US" sz="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(server)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FCE4CC6-8EE8-7748-B970-DE2FD88B9A78}"/>
              </a:ext>
            </a:extLst>
          </p:cNvPr>
          <p:cNvGrpSpPr/>
          <p:nvPr/>
        </p:nvGrpSpPr>
        <p:grpSpPr>
          <a:xfrm>
            <a:off x="6861882" y="4233281"/>
            <a:ext cx="1316542" cy="378344"/>
            <a:chOff x="1179940" y="3870904"/>
            <a:chExt cx="1977611" cy="568320"/>
          </a:xfrm>
        </p:grpSpPr>
        <p:sp>
          <p:nvSpPr>
            <p:cNvPr id="87" name="Rectangle 3">
              <a:extLst>
                <a:ext uri="{FF2B5EF4-FFF2-40B4-BE49-F238E27FC236}">
                  <a16:creationId xmlns:a16="http://schemas.microsoft.com/office/drawing/2014/main" id="{6F0E7A01-CCBA-F547-BB16-E2992CB8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23541" y="3870904"/>
              <a:ext cx="934010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66E18BD9-9C4B-5F4B-BBE7-0BF4A0140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79940" y="3870904"/>
              <a:ext cx="934009" cy="568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algn="ctr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</a:t>
              </a:r>
              <a:b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BF0E2782-CF9A-4B78-4049-966BC572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30833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</a:p>
        </p:txBody>
      </p:sp>
    </p:spTree>
    <p:extLst>
      <p:ext uri="{BB962C8B-B14F-4D97-AF65-F5344CB8AC3E}">
        <p14:creationId xmlns:p14="http://schemas.microsoft.com/office/powerpoint/2010/main" val="311406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A351A12B-4873-BD68-0428-8B2EFE8AFFC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2" name="Picture 21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B2BA50D-CC09-CB22-8BDB-C02BAA883A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overview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1">
            <a:extLst>
              <a:ext uri="{FF2B5EF4-FFF2-40B4-BE49-F238E27FC236}">
                <a16:creationId xmlns:a16="http://schemas.microsoft.com/office/drawing/2014/main" id="{A68CDC5D-A261-DE43-81EE-201B7FFD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4004700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3D44C0-2EC9-C848-9F91-E6E4BBF7F02C}"/>
              </a:ext>
            </a:extLst>
          </p:cNvPr>
          <p:cNvSpPr/>
          <p:nvPr/>
        </p:nvSpPr>
        <p:spPr>
          <a:xfrm>
            <a:off x="210311" y="4033388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Pak capabilities in the demo</a:t>
            </a:r>
          </a:p>
        </p:txBody>
      </p:sp>
      <p:cxnSp>
        <p:nvCxnSpPr>
          <p:cNvPr id="27" name="Straight Connector 1">
            <a:extLst>
              <a:ext uri="{FF2B5EF4-FFF2-40B4-BE49-F238E27FC236}">
                <a16:creationId xmlns:a16="http://schemas.microsoft.com/office/drawing/2014/main" id="{F64196B1-B759-B245-9DB0-3AE276C83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0407" y="918941"/>
            <a:ext cx="8684926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D0802-84E9-6B43-9827-DE75289CF9DB}"/>
              </a:ext>
            </a:extLst>
          </p:cNvPr>
          <p:cNvSpPr/>
          <p:nvPr/>
        </p:nvSpPr>
        <p:spPr>
          <a:xfrm>
            <a:off x="210311" y="953344"/>
            <a:ext cx="1612312" cy="40164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1AB8DAD-D38A-2AD0-7950-B1ABA225F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02619" y="4232849"/>
            <a:ext cx="5739304" cy="4832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40" anchor="t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685808">
              <a:tabLst>
                <a:tab pos="1489094" algn="l"/>
              </a:tabLst>
              <a:defRPr/>
            </a:pPr>
            <a:endParaRPr lang="en-GB" altLang="ja-JP" sz="1200" b="1" kern="0" dirty="0">
              <a:latin typeface="+mn-lt"/>
              <a:ea typeface="+mn-e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52C63A-7C91-F9B5-73E6-CCDA5C389FD2}"/>
              </a:ext>
            </a:extLst>
          </p:cNvPr>
          <p:cNvCxnSpPr>
            <a:cxnSpLocks/>
          </p:cNvCxnSpPr>
          <p:nvPr/>
        </p:nvCxnSpPr>
        <p:spPr bwMode="auto">
          <a:xfrm>
            <a:off x="4512980" y="433061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7B548B0-3519-BD85-1724-55A65380BA86}"/>
              </a:ext>
            </a:extLst>
          </p:cNvPr>
          <p:cNvSpPr/>
          <p:nvPr/>
        </p:nvSpPr>
        <p:spPr>
          <a:xfrm>
            <a:off x="2602618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bots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52E806-7158-6673-98B1-75096B9A32BD}"/>
              </a:ext>
            </a:extLst>
          </p:cNvPr>
          <p:cNvSpPr/>
          <p:nvPr/>
        </p:nvSpPr>
        <p:spPr>
          <a:xfrm>
            <a:off x="4512979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chatbots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1A5964-0091-20B5-9BB6-195F0885246F}"/>
              </a:ext>
            </a:extLst>
          </p:cNvPr>
          <p:cNvSpPr/>
          <p:nvPr/>
        </p:nvSpPr>
        <p:spPr>
          <a:xfrm>
            <a:off x="6431355" y="4232849"/>
            <a:ext cx="1910362" cy="47727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400"/>
            <a:r>
              <a:rPr lang="en-US" sz="12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FB26E8-0A5B-A082-03BA-315F84B4AE06}"/>
              </a:ext>
            </a:extLst>
          </p:cNvPr>
          <p:cNvCxnSpPr>
            <a:cxnSpLocks/>
          </p:cNvCxnSpPr>
          <p:nvPr/>
        </p:nvCxnSpPr>
        <p:spPr bwMode="auto">
          <a:xfrm>
            <a:off x="6425447" y="4330614"/>
            <a:ext cx="0" cy="3005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93902-52C2-AC4B-A5CA-D01B49473E91}"/>
              </a:ext>
            </a:extLst>
          </p:cNvPr>
          <p:cNvGrpSpPr/>
          <p:nvPr/>
        </p:nvGrpSpPr>
        <p:grpSpPr>
          <a:xfrm>
            <a:off x="1126152" y="1145843"/>
            <a:ext cx="6891696" cy="2631954"/>
            <a:chOff x="3224006" y="1094697"/>
            <a:chExt cx="5418744" cy="2631954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2F279089-414C-C042-86EB-78CBFE21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224006" y="1094697"/>
              <a:ext cx="3474990" cy="658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Future Corp wants to grow their customer base by creating a quick and easy way for new customers to buy automobile insurance online.</a:t>
              </a: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450CC1A9-E675-1D4F-9338-BBC0F5B70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72578" y="3068283"/>
              <a:ext cx="3470172" cy="658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When a potential customer provides insurance information to the chatbot, the system automatically produces and emails a quote in seconds. Exceptions are still managed by workflow.</a:t>
              </a:r>
            </a:p>
          </p:txBody>
        </p: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F68CF7C8-1703-F348-A545-BE1615311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523144" y="2410421"/>
              <a:ext cx="3474720" cy="6583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</a:pPr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company uses the same ‘bot’ tooling to create chatbots that can interact conversationally with the customer to get the information needed to produce a quote.</a:t>
              </a: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5EE9657A-76D7-594A-B56E-C32DBE0C8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873710" y="1752559"/>
              <a:ext cx="3474720" cy="658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1" indent="0" defTabSz="914400" fontAlgn="base">
                <a:spcBef>
                  <a:spcPts val="11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en-US" sz="1200" kern="0" dirty="0">
                  <a:latin typeface="Arial" panose="020B0604020202020204" pitchFamily="34" charset="0"/>
                  <a:cs typeface="Arial" panose="020B0604020202020204" pitchFamily="34" charset="0"/>
                </a:rPr>
                <a:t>Although much of their process is automated with workflow, key steps are manual. The company creates software robots to create insurance quotes and email them to customers.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38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C3D0D4B-BA75-DB0E-F120-496E0054E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0" name="Picture 29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A9AEAABA-9C60-0788-DE16-8365B904CB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4000"/>
          </a:blip>
          <a:stretch>
            <a:fillRect/>
          </a:stretch>
        </p:blipFill>
        <p:spPr>
          <a:xfrm>
            <a:off x="0" y="176213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9"/>
            <a:ext cx="8705022" cy="3027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flow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ADA968-9D99-4853-08B9-916A141963EE}"/>
              </a:ext>
            </a:extLst>
          </p:cNvPr>
          <p:cNvGrpSpPr/>
          <p:nvPr/>
        </p:nvGrpSpPr>
        <p:grpSpPr>
          <a:xfrm>
            <a:off x="228667" y="1542703"/>
            <a:ext cx="8686666" cy="2058094"/>
            <a:chOff x="228667" y="1723195"/>
            <a:chExt cx="8686666" cy="20580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F996B-5E95-4D46-B53C-FCF10FC1A669}"/>
                </a:ext>
              </a:extLst>
            </p:cNvPr>
            <p:cNvGrpSpPr/>
            <p:nvPr/>
          </p:nvGrpSpPr>
          <p:grpSpPr>
            <a:xfrm>
              <a:off x="228667" y="1723820"/>
              <a:ext cx="1645210" cy="2056844"/>
              <a:chOff x="228664" y="3101431"/>
              <a:chExt cx="2103121" cy="2056844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F13DFAD-69BD-FC4B-805F-A21C2507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28665" y="3101431"/>
                <a:ext cx="2103120" cy="51954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As-is process</a:t>
                </a:r>
              </a:p>
            </p:txBody>
          </p:sp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E41BB34-7C40-7E4B-9E2D-D3F38AF9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28664" y="3619789"/>
                <a:ext cx="2103120" cy="153848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quoting process is automated with workflow but key steps are still manual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28875B-5713-2C4F-AEA2-F532D8B88F4F}"/>
                </a:ext>
              </a:extLst>
            </p:cNvPr>
            <p:cNvGrpSpPr/>
            <p:nvPr/>
          </p:nvGrpSpPr>
          <p:grpSpPr>
            <a:xfrm>
              <a:off x="2575818" y="1723196"/>
              <a:ext cx="1645210" cy="2058093"/>
              <a:chOff x="2016284" y="1764942"/>
              <a:chExt cx="2103120" cy="2058093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B280A5F-18FE-3E43-8B97-CDE8D51B0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016284" y="1764942"/>
                <a:ext cx="2103120" cy="51954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Bot authoring</a:t>
                </a:r>
              </a:p>
            </p:txBody>
          </p:sp>
          <p:sp>
            <p:nvSpPr>
              <p:cNvPr id="24" name="Rectangle 4">
                <a:extLst>
                  <a:ext uri="{FF2B5EF4-FFF2-40B4-BE49-F238E27FC236}">
                    <a16:creationId xmlns:a16="http://schemas.microsoft.com/office/drawing/2014/main" id="{DCF49236-97C3-D64F-A92A-7A9663ADA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016284" y="2284489"/>
                <a:ext cx="2103120" cy="153854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Bots are built to generate insurance quotes and email them to customers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36F63D-74C7-E54E-86F0-F262D838D463}"/>
                </a:ext>
              </a:extLst>
            </p:cNvPr>
            <p:cNvGrpSpPr/>
            <p:nvPr/>
          </p:nvGrpSpPr>
          <p:grpSpPr>
            <a:xfrm>
              <a:off x="4922969" y="1723196"/>
              <a:ext cx="1645210" cy="2058093"/>
              <a:chOff x="3497729" y="1764942"/>
              <a:chExt cx="1962912" cy="2058093"/>
            </a:xfrm>
          </p:grpSpPr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D22060B1-2A09-714B-A299-B99F4946E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497729" y="1764942"/>
                <a:ext cx="1962912" cy="518357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Building and</a:t>
                </a:r>
              </a:p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training chatbots</a:t>
                </a:r>
              </a:p>
            </p:txBody>
          </p: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C0DF3D78-1210-3F42-BFE5-5FEFF72D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497729" y="2283299"/>
                <a:ext cx="1962912" cy="1539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 chatbot is created to interact with the customer to get the information needed to produce a quote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D58CE6-6074-994E-84BB-32F1C0BA8CCC}"/>
                </a:ext>
              </a:extLst>
            </p:cNvPr>
            <p:cNvGrpSpPr/>
            <p:nvPr/>
          </p:nvGrpSpPr>
          <p:grpSpPr>
            <a:xfrm>
              <a:off x="7270123" y="1723195"/>
              <a:ext cx="1645210" cy="2058094"/>
              <a:chOff x="5591522" y="1764943"/>
              <a:chExt cx="1927860" cy="2058094"/>
            </a:xfrm>
          </p:grpSpPr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95E0FB38-4104-194E-96F9-EFE06589C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591522" y="1764943"/>
                <a:ext cx="1927860" cy="518358"/>
              </a:xfrm>
              <a:prstGeom prst="rect">
                <a:avLst/>
              </a:prstGeom>
              <a:solidFill>
                <a:srgbClr val="0F62FE"/>
              </a:solidFill>
              <a:ln>
                <a:noFill/>
              </a:ln>
            </p:spPr>
            <p:txBody>
              <a:bodyPr wrap="square" anchor="ctr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defRPr/>
                </a:pPr>
                <a:r>
                  <a:rPr lang="en-US" altLang="ja-JP" sz="1200" kern="0" dirty="0">
                    <a:solidFill>
                      <a:srgbClr val="FFFFFF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Running the bots</a:t>
                </a:r>
              </a:p>
            </p:txBody>
          </p:sp>
          <p:sp>
            <p:nvSpPr>
              <p:cNvPr id="28" name="Rectangle 4">
                <a:extLst>
                  <a:ext uri="{FF2B5EF4-FFF2-40B4-BE49-F238E27FC236}">
                    <a16:creationId xmlns:a16="http://schemas.microsoft.com/office/drawing/2014/main" id="{E79DBFFD-DC9E-334D-B406-B54150E15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591522" y="2283301"/>
                <a:ext cx="1927860" cy="1539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91440" anchor="t"/>
              <a:lstStyle>
                <a:lvl1pPr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489075" algn="l"/>
                  </a:tabLs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defTabSz="685808">
                  <a:tabLst>
                    <a:tab pos="1489094" algn="l"/>
                  </a:tabLst>
                  <a:defRPr/>
                </a:pPr>
                <a:endParaRPr lang="en-GB" altLang="ja-JP" sz="1100" kern="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algn="ctr" defTabSz="685808">
                  <a:tabLst>
                    <a:tab pos="1489094" algn="l"/>
                  </a:tabLst>
                  <a:defRPr/>
                </a:pPr>
                <a:r>
                  <a:rPr lang="en-GB" altLang="ja-JP" sz="1200" kern="0" dirty="0"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 insurance customer provides information to the chatbot and the system produces and emails a quote</a:t>
                </a:r>
              </a:p>
            </p:txBody>
          </p:sp>
        </p:grp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7AC849-3B87-4959-DE01-D586605B2390}"/>
              </a:ext>
            </a:extLst>
          </p:cNvPr>
          <p:cNvCxnSpPr>
            <a:cxnSpLocks/>
          </p:cNvCxnSpPr>
          <p:nvPr/>
        </p:nvCxnSpPr>
        <p:spPr bwMode="auto">
          <a:xfrm>
            <a:off x="1988795" y="2571750"/>
            <a:ext cx="463092" cy="0"/>
          </a:xfrm>
          <a:prstGeom prst="straightConnector1">
            <a:avLst/>
          </a:prstGeom>
          <a:ln w="111125">
            <a:solidFill>
              <a:srgbClr val="BAE6FF"/>
            </a:solidFill>
            <a:headEnd type="none" w="med" len="sm"/>
            <a:tailEnd type="triangle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68F2A9-C6AE-94C8-F9FB-C42A7CF0A290}"/>
              </a:ext>
            </a:extLst>
          </p:cNvPr>
          <p:cNvCxnSpPr>
            <a:cxnSpLocks/>
          </p:cNvCxnSpPr>
          <p:nvPr/>
        </p:nvCxnSpPr>
        <p:spPr bwMode="auto">
          <a:xfrm>
            <a:off x="6705103" y="2633789"/>
            <a:ext cx="463092" cy="0"/>
          </a:xfrm>
          <a:prstGeom prst="straightConnector1">
            <a:avLst/>
          </a:prstGeom>
          <a:ln w="111125">
            <a:solidFill>
              <a:srgbClr val="BAE6FF"/>
            </a:solidFill>
            <a:headEnd type="none" w="med" len="sm"/>
            <a:tailEnd type="triangle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E9A6B-32FA-185D-6366-8937ECF92DAA}"/>
              </a:ext>
            </a:extLst>
          </p:cNvPr>
          <p:cNvCxnSpPr>
            <a:cxnSpLocks/>
          </p:cNvCxnSpPr>
          <p:nvPr/>
        </p:nvCxnSpPr>
        <p:spPr bwMode="auto">
          <a:xfrm>
            <a:off x="4343401" y="2633789"/>
            <a:ext cx="463092" cy="0"/>
          </a:xfrm>
          <a:prstGeom prst="straightConnector1">
            <a:avLst/>
          </a:prstGeom>
          <a:ln w="111125">
            <a:solidFill>
              <a:srgbClr val="BAE6FF"/>
            </a:solidFill>
            <a:headEnd type="none" w="med" len="sm"/>
            <a:tailEnd type="triangle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058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blur&#10;&#10;Description automatically generated">
            <a:extLst>
              <a:ext uri="{FF2B5EF4-FFF2-40B4-BE49-F238E27FC236}">
                <a16:creationId xmlns:a16="http://schemas.microsoft.com/office/drawing/2014/main" id="{F6B56E50-84EC-C4BA-741A-6CD02F4BBFA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39" name="Picture 38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CD318F-7734-2E50-FC0C-F9F3BC24453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8B93F4D-3644-8E45-8CAC-5EE08EA2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6210586" cy="3690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components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CD10A-2A90-584E-8D93-B48579F51AAC}"/>
              </a:ext>
            </a:extLst>
          </p:cNvPr>
          <p:cNvGrpSpPr/>
          <p:nvPr/>
        </p:nvGrpSpPr>
        <p:grpSpPr>
          <a:xfrm>
            <a:off x="777460" y="1306136"/>
            <a:ext cx="7589081" cy="2531229"/>
            <a:chOff x="844550" y="1510025"/>
            <a:chExt cx="7589081" cy="2531229"/>
          </a:xfrm>
        </p:grpSpPr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41F735F8-602D-3346-AC08-E69BE50D2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44550" y="1510025"/>
              <a:ext cx="4868960" cy="2528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EDB01428-4F22-724C-A203-20CA6FB9E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902272" y="1512678"/>
              <a:ext cx="2531359" cy="2528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91440" anchor="t"/>
            <a:lstStyle>
              <a:lvl1pPr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89075" algn="l"/>
                </a:tabLs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defTabSz="685808">
                <a:tabLst>
                  <a:tab pos="1489094" algn="l"/>
                </a:tabLst>
                <a:defRPr/>
              </a:pPr>
              <a:endParaRPr lang="en-GB" altLang="ja-JP" sz="1200" b="1" kern="0" dirty="0">
                <a:latin typeface="+mn-lt"/>
                <a:ea typeface="+mn-ea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5AA4EB-72AC-A149-9CB7-39DDC05601EC}"/>
                </a:ext>
              </a:extLst>
            </p:cNvPr>
            <p:cNvGrpSpPr/>
            <p:nvPr/>
          </p:nvGrpSpPr>
          <p:grpSpPr>
            <a:xfrm>
              <a:off x="1033312" y="1699248"/>
              <a:ext cx="4491437" cy="2150130"/>
              <a:chOff x="1027983" y="1710670"/>
              <a:chExt cx="4491437" cy="2150130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4C402225-C778-C14D-B933-25C31BD73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27983" y="1710670"/>
                <a:ext cx="2148840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RPA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(development environment)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1950E2B-91E0-824B-B326-AE120710C4D9}"/>
                  </a:ext>
                </a:extLst>
              </p:cNvPr>
              <p:cNvGrpSpPr/>
              <p:nvPr/>
            </p:nvGrpSpPr>
            <p:grpSpPr>
              <a:xfrm>
                <a:off x="1243878" y="2764639"/>
                <a:ext cx="1717049" cy="568320"/>
                <a:chOff x="1290990" y="3870904"/>
                <a:chExt cx="1717049" cy="568320"/>
              </a:xfrm>
            </p:grpSpPr>
            <p:sp>
              <p:nvSpPr>
                <p:cNvPr id="25" name="Rectangle 3">
                  <a:extLst>
                    <a:ext uri="{FF2B5EF4-FFF2-40B4-BE49-F238E27FC236}">
                      <a16:creationId xmlns:a16="http://schemas.microsoft.com/office/drawing/2014/main" id="{C8B60188-DB08-C444-A17E-7A5F8BFC91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185079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Chatbot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4070D2BC-1B10-5349-AE6D-D2271A26B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290990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</p:grpSp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886FBCD2-1F5E-7F40-ACA8-27205C810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370580" y="1711160"/>
                <a:ext cx="2148840" cy="21496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Workflow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3423A11-E14F-EE41-8990-69A8659605D0}"/>
                  </a:ext>
                </a:extLst>
              </p:cNvPr>
              <p:cNvGrpSpPr/>
              <p:nvPr/>
            </p:nvGrpSpPr>
            <p:grpSpPr>
              <a:xfrm>
                <a:off x="3580801" y="2441764"/>
                <a:ext cx="1717049" cy="1215491"/>
                <a:chOff x="2562905" y="1920345"/>
                <a:chExt cx="1717049" cy="1215491"/>
              </a:xfrm>
            </p:grpSpPr>
            <p:sp>
              <p:nvSpPr>
                <p:cNvPr id="29" name="Rectangle 3">
                  <a:extLst>
                    <a:ext uri="{FF2B5EF4-FFF2-40B4-BE49-F238E27FC236}">
                      <a16:creationId xmlns:a16="http://schemas.microsoft.com/office/drawing/2014/main" id="{4A8CE006-FCA6-EA42-BD3C-FA0334071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456994" y="1920345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Work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portal</a:t>
                  </a:r>
                </a:p>
              </p:txBody>
            </p:sp>
            <p:sp>
              <p:nvSpPr>
                <p:cNvPr id="30" name="Rectangle 3">
                  <a:extLst>
                    <a:ext uri="{FF2B5EF4-FFF2-40B4-BE49-F238E27FC236}">
                      <a16:creationId xmlns:a16="http://schemas.microsoft.com/office/drawing/2014/main" id="{CDCFA775-A5B4-3647-98C3-08F4DBDCE4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562905" y="1920345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authoring</a:t>
                  </a:r>
                </a:p>
              </p:txBody>
            </p:sp>
            <p:sp>
              <p:nvSpPr>
                <p:cNvPr id="31" name="Rectangle 3">
                  <a:extLst>
                    <a:ext uri="{FF2B5EF4-FFF2-40B4-BE49-F238E27FC236}">
                      <a16:creationId xmlns:a16="http://schemas.microsoft.com/office/drawing/2014/main" id="{8414126C-EB4B-CD4F-A557-01A967C3F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015624" y="2567516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Workflow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CD1BC3-6421-9747-80AF-A7F34FC6F5F1}"/>
                </a:ext>
              </a:extLst>
            </p:cNvPr>
            <p:cNvGrpSpPr/>
            <p:nvPr/>
          </p:nvGrpSpPr>
          <p:grpSpPr>
            <a:xfrm>
              <a:off x="6093531" y="1702147"/>
              <a:ext cx="2148840" cy="2149639"/>
              <a:chOff x="3410047" y="4310471"/>
              <a:chExt cx="2148840" cy="2149639"/>
            </a:xfrm>
          </p:grpSpPr>
          <p:sp>
            <p:nvSpPr>
              <p:cNvPr id="32" name="Rectangle 3">
                <a:extLst>
                  <a:ext uri="{FF2B5EF4-FFF2-40B4-BE49-F238E27FC236}">
                    <a16:creationId xmlns:a16="http://schemas.microsoft.com/office/drawing/2014/main" id="{51A53B94-BADF-5649-A430-75AEF53BA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410047" y="4310471"/>
                <a:ext cx="2148840" cy="214963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anchor="t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marL="0" lvl="1" indent="0" algn="ctr" defTabSz="914400" fontAlgn="base">
                  <a:spcBef>
                    <a:spcPts val="1100"/>
                  </a:spcBef>
                  <a:spcAft>
                    <a:spcPct val="0"/>
                  </a:spcAft>
                  <a:buClr>
                    <a:schemeClr val="bg1"/>
                  </a:buClr>
                  <a:buSzPct val="100000"/>
                </a:pPr>
                <a:br>
                  <a:rPr lang="en-US" sz="1000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RPA</a:t>
                </a:r>
                <a:b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200" b="1" kern="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(server)</a:t>
                </a:r>
                <a:endParaRPr lang="en-US" sz="1100" b="1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8279D08-B35A-804A-B584-9FE98C132DA4}"/>
                  </a:ext>
                </a:extLst>
              </p:cNvPr>
              <p:cNvGrpSpPr/>
              <p:nvPr/>
            </p:nvGrpSpPr>
            <p:grpSpPr>
              <a:xfrm>
                <a:off x="3625942" y="5364441"/>
                <a:ext cx="1717049" cy="568320"/>
                <a:chOff x="1290990" y="3870904"/>
                <a:chExt cx="1717049" cy="568320"/>
              </a:xfrm>
            </p:grpSpPr>
            <p:sp>
              <p:nvSpPr>
                <p:cNvPr id="34" name="Rectangle 3">
                  <a:extLst>
                    <a:ext uri="{FF2B5EF4-FFF2-40B4-BE49-F238E27FC236}">
                      <a16:creationId xmlns:a16="http://schemas.microsoft.com/office/drawing/2014/main" id="{94BFB403-CA6F-BB47-8048-FD958C6DAE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2185079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Chatbot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00C554BB-A774-0547-A198-27F8F4144A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1290990" y="3870904"/>
                  <a:ext cx="822960" cy="5683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anchor="ctr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0" lvl="1" indent="0" algn="ctr" defTabSz="914400" fontAlgn="base">
                    <a:spcBef>
                      <a:spcPts val="1100"/>
                    </a:spcBef>
                    <a:spcAft>
                      <a:spcPct val="0"/>
                    </a:spcAft>
                    <a:buClr>
                      <a:schemeClr val="bg1"/>
                    </a:buClr>
                    <a:buSzPct val="100000"/>
                  </a:pP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Bot</a:t>
                  </a:r>
                  <a:b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100" kern="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runtime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400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C501F7-74BE-3A08-8900-6F93FF2ED203}"/>
              </a:ext>
            </a:extLst>
          </p:cNvPr>
          <p:cNvSpPr txBox="1">
            <a:spLocks/>
          </p:cNvSpPr>
          <p:nvPr/>
        </p:nvSpPr>
        <p:spPr>
          <a:xfrm>
            <a:off x="2" y="1112775"/>
            <a:ext cx="9143998" cy="145897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sz="35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endParaRPr lang="en-US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2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blur&#10;&#10;Description automatically generated">
            <a:extLst>
              <a:ext uri="{FF2B5EF4-FFF2-40B4-BE49-F238E27FC236}">
                <a16:creationId xmlns:a16="http://schemas.microsoft.com/office/drawing/2014/main" id="{E6701448-E8AD-F30E-8CF0-761E6D1B4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27" name="Picture 2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B1502845-0225-3387-E8BD-DA12F57953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2" y="-19305"/>
            <a:ext cx="9144000" cy="51628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A17FE-E30C-884E-8600-EBD9A3446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667D6D-B90D-EAC9-6B98-A8947C61BA59}"/>
              </a:ext>
            </a:extLst>
          </p:cNvPr>
          <p:cNvSpPr/>
          <p:nvPr/>
        </p:nvSpPr>
        <p:spPr bwMode="auto">
          <a:xfrm>
            <a:off x="329582" y="990511"/>
            <a:ext cx="8484837" cy="3790784"/>
          </a:xfrm>
          <a:prstGeom prst="rect">
            <a:avLst/>
          </a:prstGeom>
          <a:solidFill>
            <a:schemeClr val="tx1"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defTabSz="914378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83962735-38FC-B4FB-04B2-BAEFFA01C6F0}"/>
              </a:ext>
            </a:extLst>
          </p:cNvPr>
          <p:cNvSpPr txBox="1">
            <a:spLocks/>
          </p:cNvSpPr>
          <p:nvPr/>
        </p:nvSpPr>
        <p:spPr>
          <a:xfrm>
            <a:off x="210312" y="201168"/>
            <a:ext cx="6210586" cy="71323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defTabSz="914378"/>
            <a:r>
              <a:rPr lang="en-US" sz="28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966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Extending business automation with RPA demo</a:t>
            </a:r>
          </a:p>
          <a:p>
            <a:pPr defTabSz="914378"/>
            <a:endParaRPr lang="en-US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78"/>
            <a:b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7D3C8-27A5-DFC9-6668-AF432A6449C6}"/>
              </a:ext>
            </a:extLst>
          </p:cNvPr>
          <p:cNvSpPr/>
          <p:nvPr/>
        </p:nvSpPr>
        <p:spPr>
          <a:xfrm>
            <a:off x="329581" y="1119696"/>
            <a:ext cx="7434074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2" indent="-274313" defTabSz="685966">
              <a:lnSpc>
                <a:spcPct val="90000"/>
              </a:lnSpc>
              <a:spcAft>
                <a:spcPts val="6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Extending business automation with RPA</a:t>
            </a: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quick way to automate manual tasks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automation when APIs are not available</a:t>
            </a:r>
          </a:p>
          <a:p>
            <a:pPr marL="800080" lvl="1" indent="-227007" defTabSz="685966">
              <a:lnSpc>
                <a:spcPct val="90000"/>
              </a:lnSpc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back-office work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user-friendly </a:t>
            </a:r>
            <a:r>
              <a:rPr lang="en-US" sz="15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tooling...</a:t>
            </a:r>
            <a:endParaRPr lang="en-US" sz="15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drag and drop low-code development</a:t>
            </a:r>
          </a:p>
          <a:p>
            <a:pPr marL="800080" lvl="1" indent="-227007" defTabSz="685966">
              <a:lnSpc>
                <a:spcPct val="90000"/>
              </a:lnSpc>
              <a:spcAft>
                <a:spcPts val="300"/>
              </a:spcAft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hundreds of prebuilt commands</a:t>
            </a:r>
          </a:p>
          <a:p>
            <a:pPr marL="800080" lvl="1" indent="-227007" defTabSz="685966">
              <a:lnSpc>
                <a:spcPct val="90000"/>
              </a:lnSpc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the same tools to build both bots and chatbots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RPA enables new ways of doing business,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requiring extensive development.</a:t>
            </a:r>
          </a:p>
          <a:p>
            <a:pPr marL="342892" indent="-274313" defTabSz="685966">
              <a:lnSpc>
                <a:spcPct val="90000"/>
              </a:lnSpc>
              <a:spcBef>
                <a:spcPts val="1200"/>
              </a:spcBef>
              <a:buClr>
                <a:srgbClr val="E5F6FF">
                  <a:lumMod val="90000"/>
                </a:srgbClr>
              </a:buCl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E5F6FF">
                    <a:lumMod val="9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provides an end-to-end framework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incrementally automating human tasks over time.</a:t>
            </a:r>
          </a:p>
        </p:txBody>
      </p:sp>
    </p:spTree>
    <p:extLst>
      <p:ext uri="{BB962C8B-B14F-4D97-AF65-F5344CB8AC3E}">
        <p14:creationId xmlns:p14="http://schemas.microsoft.com/office/powerpoint/2010/main" val="352818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9248A943-7586-A342-8A23-BA5EFE9C05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7" name="Picture 6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7609E39F-C2F6-3441-964F-08C396BB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71AE79E-88B6-4B49-8950-048F1C068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14" r="21215"/>
          <a:stretch/>
        </p:blipFill>
        <p:spPr>
          <a:xfrm>
            <a:off x="3897549" y="1793421"/>
            <a:ext cx="1348902" cy="15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AA054FF1-23FC-C229-E1AA-531D33F8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-19305"/>
            <a:ext cx="9144000" cy="5182110"/>
          </a:xfrm>
          <a:prstGeom prst="rect">
            <a:avLst/>
          </a:prstGeom>
        </p:spPr>
      </p:pic>
      <p:pic>
        <p:nvPicPr>
          <p:cNvPr id="8" name="Picture 7" descr="A close up of a wave&#10;&#10;Description automatically generated with low confidence">
            <a:extLst>
              <a:ext uri="{FF2B5EF4-FFF2-40B4-BE49-F238E27FC236}">
                <a16:creationId xmlns:a16="http://schemas.microsoft.com/office/drawing/2014/main" id="{89C7EE1D-98AA-3489-05DF-5645071DC8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" y="-19306"/>
            <a:ext cx="9144000" cy="516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6CA3C-B257-FA45-BDDC-DD068265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201168"/>
            <a:ext cx="5729571" cy="8046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learning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56A7D-53F2-214F-871C-1EB579B9B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11259"/>
            <a:ext cx="8695877" cy="3320982"/>
          </a:xfrm>
        </p:spPr>
        <p:txBody>
          <a:bodyPr/>
          <a:lstStyle/>
          <a:p>
            <a:pPr lvl="1" defTabSz="914400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process applications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Participating in processes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robotic process automation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chemeClr val="bg2">
                  <a:lumMod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RPA command reference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93D5-E65B-FF41-B517-6F3F285C22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6301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Embed" id="{02D7F33A-96F9-3142-BE93-E46CEC147C3D}" vid="{B93A71AE-C97A-F24E-BECE-31FFF7CA650A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02670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Brand Template 2022</Template>
  <TotalTime>16827</TotalTime>
  <Words>581</Words>
  <Application>Microsoft Macintosh PowerPoint</Application>
  <PresentationFormat>On-screen Show (16:9)</PresentationFormat>
  <Paragraphs>104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IBM Plex Sans</vt:lpstr>
      <vt:lpstr>Arial</vt:lpstr>
      <vt:lpstr>IBM Plex Sans Light</vt:lpstr>
      <vt:lpstr>IBM Brand Template 2022</vt:lpstr>
      <vt:lpstr>PowerPoint Presentation</vt:lpstr>
      <vt:lpstr>Demo overview</vt:lpstr>
      <vt:lpstr>Demo overview</vt:lpstr>
      <vt:lpstr>Demo flow</vt:lpstr>
      <vt:lpstr>Demo components </vt:lpstr>
      <vt:lpstr>PowerPoint Presentation</vt:lpstr>
      <vt:lpstr>PowerPoint Presentation</vt:lpstr>
      <vt:lpstr>PowerPoint Presentation</vt:lpstr>
      <vt:lpstr>Additional learning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Presentation Template — IBM Plex® variant</dc:title>
  <dc:subject/>
  <dc:creator>Dennis Woo</dc:creator>
  <cp:keywords/>
  <dc:description/>
  <cp:lastModifiedBy>Thomas J Yang</cp:lastModifiedBy>
  <cp:revision>86</cp:revision>
  <cp:lastPrinted>2019-04-25T15:14:05Z</cp:lastPrinted>
  <dcterms:created xsi:type="dcterms:W3CDTF">2022-03-29T18:01:34Z</dcterms:created>
  <dcterms:modified xsi:type="dcterms:W3CDTF">2024-06-25T22:39:17Z</dcterms:modified>
  <cp:category/>
</cp:coreProperties>
</file>